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3" r:id="rId3"/>
    <p:sldId id="284" r:id="rId4"/>
    <p:sldId id="285" r:id="rId5"/>
    <p:sldId id="286" r:id="rId6"/>
    <p:sldId id="287" r:id="rId7"/>
    <p:sldId id="275" r:id="rId8"/>
    <p:sldId id="260" r:id="rId9"/>
    <p:sldId id="262" r:id="rId10"/>
    <p:sldId id="263" r:id="rId11"/>
    <p:sldId id="264" r:id="rId12"/>
    <p:sldId id="279" r:id="rId13"/>
    <p:sldId id="288" r:id="rId14"/>
    <p:sldId id="277" r:id="rId15"/>
    <p:sldId id="290" r:id="rId16"/>
    <p:sldId id="289" r:id="rId17"/>
    <p:sldId id="291" r:id="rId18"/>
    <p:sldId id="268" r:id="rId19"/>
    <p:sldId id="269" r:id="rId20"/>
    <p:sldId id="293" r:id="rId21"/>
    <p:sldId id="280" r:id="rId22"/>
    <p:sldId id="271" r:id="rId23"/>
    <p:sldId id="281" r:id="rId24"/>
    <p:sldId id="270" r:id="rId25"/>
    <p:sldId id="278" r:id="rId26"/>
    <p:sldId id="273" r:id="rId27"/>
    <p:sldId id="294" r:id="rId28"/>
    <p:sldId id="267" r:id="rId29"/>
    <p:sldId id="274" r:id="rId30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C2E52-9F1B-4085-8AE1-068D570C2F16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70D7C-0EEA-4549-A34A-D9122B61B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366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F7A03-55D1-40A9-A674-CBF9309CFBEF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5A9B8-089A-420C-AD3A-800DAF818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698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5A9B8-089A-420C-AD3A-800DAF8182B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744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901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690E06-9EE0-4593-9748-31A7F574D51F}" type="slidenum">
              <a:rPr lang="ru-RU" smtClean="0"/>
              <a:pPr/>
              <a:t>19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958793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111B4D2-6610-45FF-BFA7-EBDFC5C7BA6F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75110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5A9B8-089A-420C-AD3A-800DAF8182B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266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5A9B8-089A-420C-AD3A-800DAF8182B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81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5A9B8-089A-420C-AD3A-800DAF8182B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442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5A9B8-089A-420C-AD3A-800DAF8182B6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3604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5A9B8-089A-420C-AD3A-800DAF8182B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712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5A9B8-089A-420C-AD3A-800DAF8182B6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76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5A9B8-089A-420C-AD3A-800DAF8182B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941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5A9B8-089A-420C-AD3A-800DAF8182B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127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5A9B8-089A-420C-AD3A-800DAF8182B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46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5A9B8-089A-420C-AD3A-800DAF8182B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819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5A9B8-089A-420C-AD3A-800DAF8182B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94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5A9B8-089A-420C-AD3A-800DAF8182B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21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5A9B8-089A-420C-AD3A-800DAF8182B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837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5A9B8-089A-420C-AD3A-800DAF8182B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96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07E91D4-E148-428D-898D-93713D82346A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8EC32B5-D1FC-491F-A082-E1E12EFF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156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91D4-E148-428D-898D-93713D82346A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32B5-D1FC-491F-A082-E1E12EFF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931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91D4-E148-428D-898D-93713D82346A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32B5-D1FC-491F-A082-E1E12EFF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534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91D4-E148-428D-898D-93713D82346A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32B5-D1FC-491F-A082-E1E12EFF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196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91D4-E148-428D-898D-93713D82346A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32B5-D1FC-491F-A082-E1E12EFF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833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91D4-E148-428D-898D-93713D82346A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32B5-D1FC-491F-A082-E1E12EFF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605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91D4-E148-428D-898D-93713D82346A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32B5-D1FC-491F-A082-E1E12EFF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905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07E91D4-E148-428D-898D-93713D82346A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32B5-D1FC-491F-A082-E1E12EFF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884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07E91D4-E148-428D-898D-93713D82346A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32B5-D1FC-491F-A082-E1E12EFF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856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91D4-E148-428D-898D-93713D82346A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32B5-D1FC-491F-A082-E1E12EFF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609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91D4-E148-428D-898D-93713D82346A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32B5-D1FC-491F-A082-E1E12EFF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41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91D4-E148-428D-898D-93713D82346A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32B5-D1FC-491F-A082-E1E12EFF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11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91D4-E148-428D-898D-93713D82346A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32B5-D1FC-491F-A082-E1E12EFF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272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91D4-E148-428D-898D-93713D82346A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32B5-D1FC-491F-A082-E1E12EFF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34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91D4-E148-428D-898D-93713D82346A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32B5-D1FC-491F-A082-E1E12EFF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338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91D4-E148-428D-898D-93713D82346A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32B5-D1FC-491F-A082-E1E12EFF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353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91D4-E148-428D-898D-93713D82346A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32B5-D1FC-491F-A082-E1E12EFF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566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07E91D4-E148-428D-898D-93713D82346A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8EC32B5-D1FC-491F-A082-E1E12EFF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88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-obr.spb.ru/napravleniya-deyatelnosti/priem-v-1-klass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kpfu.ru/docs/F2009061155/FGOS.NOO_23_10_09_Minjust_3._1_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182.ru/roditelyam/6-pravila-priema-uchaschihsya-v-gou-srednyuyu-shkolu-182.html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sajtmoucitelejnacalnojskoly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182.ru/docs/2014/07032014-eks-school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182.ru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gou182@mail.ru" TargetMode="External"/><Relationship Id="rId5" Type="http://schemas.openxmlformats.org/officeDocument/2006/relationships/hyperlink" Target="https://sites.google.com/site/sajtmoucitelejnacalnojskoly" TargetMode="External"/><Relationship Id="rId4" Type="http://schemas.openxmlformats.org/officeDocument/2006/relationships/hyperlink" Target="https://vk.com/club_school_182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9625" y="2051050"/>
            <a:ext cx="10715625" cy="2387600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ГБОУ СОШ №182 </a:t>
            </a:r>
            <a:br>
              <a:rPr lang="ru-RU" sz="7200" b="1" dirty="0" smtClean="0"/>
            </a:br>
            <a:r>
              <a:rPr lang="ru-RU" sz="7200" b="1" dirty="0" smtClean="0"/>
              <a:t>«День открытых дверей»</a:t>
            </a:r>
            <a:endParaRPr lang="ru-RU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8774" y="4257675"/>
            <a:ext cx="9705975" cy="1655762"/>
          </a:xfrm>
        </p:spPr>
        <p:txBody>
          <a:bodyPr>
            <a:normAutofit fontScale="40000" lnSpcReduction="20000"/>
          </a:bodyPr>
          <a:lstStyle/>
          <a:p>
            <a:pPr algn="r"/>
            <a:r>
              <a:rPr lang="ru-RU" sz="4200" dirty="0" smtClean="0"/>
              <a:t>Зам. директора по УВР:</a:t>
            </a:r>
          </a:p>
          <a:p>
            <a:pPr algn="r"/>
            <a:r>
              <a:rPr lang="ru-RU" sz="4200" dirty="0" smtClean="0"/>
              <a:t>Комарова Любовь Дмитриевна</a:t>
            </a:r>
          </a:p>
          <a:p>
            <a:pPr algn="r"/>
            <a:endParaRPr lang="ru-RU" sz="4000" dirty="0" smtClean="0"/>
          </a:p>
          <a:p>
            <a:pPr algn="ctr"/>
            <a:r>
              <a:rPr lang="en-US" sz="4000" dirty="0" smtClean="0"/>
              <a:t>11</a:t>
            </a:r>
            <a:r>
              <a:rPr lang="ru-RU" sz="4000" dirty="0" smtClean="0"/>
              <a:t>.</a:t>
            </a:r>
            <a:r>
              <a:rPr lang="en-US" sz="4000" dirty="0" smtClean="0"/>
              <a:t>02</a:t>
            </a:r>
            <a:r>
              <a:rPr lang="ru-RU" sz="4000" dirty="0" smtClean="0"/>
              <a:t>.202</a:t>
            </a:r>
            <a:r>
              <a:rPr lang="en-US" sz="4000" dirty="0" smtClean="0"/>
              <a:t>3</a:t>
            </a:r>
            <a:r>
              <a:rPr lang="ru-RU" sz="4000" dirty="0" smtClean="0"/>
              <a:t>.</a:t>
            </a:r>
            <a:endParaRPr lang="ru-RU" sz="4000" dirty="0" smtClean="0"/>
          </a:p>
          <a:p>
            <a:pPr algn="ctr"/>
            <a:r>
              <a:rPr lang="ru-RU" sz="4000" dirty="0" smtClean="0"/>
              <a:t>Санкт-Петербург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523875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3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Подача заявления о приеме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276475"/>
            <a:ext cx="10532221" cy="3743325"/>
          </a:xfrm>
        </p:spPr>
        <p:txBody>
          <a:bodyPr>
            <a:noAutofit/>
          </a:bodyPr>
          <a:lstStyle/>
          <a:p>
            <a:pPr algn="just"/>
            <a:r>
              <a:rPr lang="ru-RU" sz="2800" dirty="0"/>
              <a:t>После подачи документов в выбранную образовательную организацию ребенок автоматически выбывает из списков других образовательных организаций.</a:t>
            </a:r>
          </a:p>
          <a:p>
            <a:pPr algn="just"/>
            <a:r>
              <a:rPr lang="ru-RU" sz="2800" dirty="0"/>
              <a:t>В случае неявки родителя (законного представителя) в образовательную организацию для подачи документов в сроки, указанные в приглашении образовательной организации, ребенок выбывает из списка данной образовательной организации.</a:t>
            </a:r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735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Необходимые документы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324100"/>
            <a:ext cx="10598896" cy="4219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Для приема в первый класс образовательной организации родители (законные представители) предоставляют в образовательную организацию </a:t>
            </a:r>
            <a:r>
              <a:rPr lang="ru-RU" sz="2000" b="1" dirty="0"/>
              <a:t>следующие документы:</a:t>
            </a:r>
            <a:endParaRPr lang="ru-RU" sz="2000" dirty="0"/>
          </a:p>
          <a:p>
            <a:r>
              <a:rPr lang="ru-RU" sz="2000" dirty="0" smtClean="0"/>
              <a:t>свидетельство </a:t>
            </a:r>
            <a:r>
              <a:rPr lang="ru-RU" sz="2000" dirty="0"/>
              <a:t>о рождении ребенка; </a:t>
            </a:r>
            <a:endParaRPr lang="ru-RU" sz="2000" dirty="0" smtClean="0"/>
          </a:p>
          <a:p>
            <a:r>
              <a:rPr lang="ru-RU" sz="2000" dirty="0" smtClean="0"/>
              <a:t>паспорт </a:t>
            </a:r>
            <a:r>
              <a:rPr lang="ru-RU" sz="2000" dirty="0"/>
              <a:t>одного из родителей с отметкой о регистрации по месту </a:t>
            </a:r>
            <a:r>
              <a:rPr lang="ru-RU" sz="2000" dirty="0" smtClean="0"/>
              <a:t>жительства</a:t>
            </a:r>
          </a:p>
          <a:p>
            <a:r>
              <a:rPr lang="ru-RU" sz="2000" dirty="0" smtClean="0"/>
              <a:t>документы</a:t>
            </a:r>
            <a:r>
              <a:rPr lang="ru-RU" sz="2000" dirty="0"/>
              <a:t>, подтверждающие преимущественное право зачисления граждан </a:t>
            </a:r>
            <a:br>
              <a:rPr lang="ru-RU" sz="2000" dirty="0"/>
            </a:br>
            <a:r>
              <a:rPr lang="ru-RU" sz="2000" dirty="0"/>
              <a:t>на обучение в образовательную организацию (при </a:t>
            </a:r>
            <a:r>
              <a:rPr lang="ru-RU" sz="2000" dirty="0" smtClean="0"/>
              <a:t>наличии)</a:t>
            </a:r>
          </a:p>
          <a:p>
            <a:r>
              <a:rPr lang="ru-RU" sz="2000" dirty="0"/>
              <a:t>с</a:t>
            </a:r>
            <a:r>
              <a:rPr lang="ru-RU" sz="2000" dirty="0" smtClean="0"/>
              <a:t>видетельство о регистрации ребенка по месту жительства или по месту пребывания на закрепленной территории или документ, содержащий сведения о регистрации ребенка по месту жительства или по месту пребывания на закрепленной территории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4794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51" y="906993"/>
            <a:ext cx="9621092" cy="706964"/>
          </a:xfrm>
        </p:spPr>
        <p:txBody>
          <a:bodyPr/>
          <a:lstStyle/>
          <a:p>
            <a:r>
              <a:rPr lang="ru-RU" sz="3200" b="1" dirty="0" smtClean="0"/>
              <a:t>Документы, подтверждающие проживание ребенка на закрепленной территории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621" y="2276475"/>
            <a:ext cx="11320904" cy="424814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300" b="1" dirty="0"/>
              <a:t>Один из перечисленных документов:</a:t>
            </a:r>
          </a:p>
          <a:p>
            <a:r>
              <a:rPr lang="ru-RU" sz="3300" dirty="0"/>
              <a:t>форма № 8 (свидетельство о регистрации ребенка по месту жительства),</a:t>
            </a:r>
          </a:p>
          <a:p>
            <a:r>
              <a:rPr lang="ru-RU" sz="3300" dirty="0"/>
              <a:t>- форма № 3 (свидетельство о регистрации ребенка по месту пребывания);</a:t>
            </a:r>
          </a:p>
          <a:p>
            <a:r>
              <a:rPr lang="ru-RU" sz="3300" dirty="0"/>
              <a:t>- форма № 9 (справка о регистрации на ребенка или его законного представителя);</a:t>
            </a:r>
          </a:p>
          <a:p>
            <a:r>
              <a:rPr lang="ru-RU" sz="3300" dirty="0"/>
              <a:t>- паспорт одного из родителей с отметкой о регистрации по месту жительства;</a:t>
            </a:r>
          </a:p>
          <a:p>
            <a:r>
              <a:rPr lang="ru-RU" sz="3300" dirty="0"/>
              <a:t>- документы, подтверждающие право пользования жилым помещением несовершеннолетнего и (или) его законного представителя (свидетельство о государственной регистрации права собственности на жилое помещение, договор аренды, договор безвозмездного пользования и др.).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602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Подача заявления о приеме</a:t>
            </a:r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77" y="1680632"/>
            <a:ext cx="6987407" cy="4940316"/>
          </a:xfrm>
        </p:spPr>
      </p:pic>
      <p:sp>
        <p:nvSpPr>
          <p:cNvPr id="8" name="Прямоугольник 7"/>
          <p:cNvSpPr/>
          <p:nvPr/>
        </p:nvSpPr>
        <p:spPr>
          <a:xfrm>
            <a:off x="8494776" y="2283318"/>
            <a:ext cx="32107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https://k-obr.spb.ru/napravleniya-deyatelnosti/priem-v-1-klass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483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Прием в 1-е классы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10379821" cy="3416300"/>
          </a:xfrm>
        </p:spPr>
        <p:txBody>
          <a:bodyPr>
            <a:normAutofit/>
          </a:bodyPr>
          <a:lstStyle/>
          <a:p>
            <a:r>
              <a:rPr lang="ru-RU" sz="4800" dirty="0"/>
              <a:t>Количество 1-х </a:t>
            </a:r>
            <a:r>
              <a:rPr lang="ru-RU" sz="4800" dirty="0" err="1"/>
              <a:t>кл</a:t>
            </a:r>
            <a:r>
              <a:rPr lang="ru-RU" sz="4800" dirty="0"/>
              <a:t>. по плану – </a:t>
            </a:r>
            <a:r>
              <a:rPr lang="ru-RU" sz="4800" dirty="0" smtClean="0"/>
              <a:t>3</a:t>
            </a:r>
            <a:endParaRPr lang="ru-RU" sz="4800" dirty="0"/>
          </a:p>
          <a:p>
            <a:r>
              <a:rPr lang="ru-RU" sz="4800" dirty="0"/>
              <a:t>Кол-во учащихся  по плану  - </a:t>
            </a:r>
            <a:r>
              <a:rPr lang="ru-RU" sz="4800" dirty="0" smtClean="0"/>
              <a:t>75 </a:t>
            </a:r>
            <a:r>
              <a:rPr lang="ru-RU" sz="4800" dirty="0"/>
              <a:t>(+</a:t>
            </a:r>
            <a:r>
              <a:rPr lang="ru-RU" sz="4800" dirty="0" smtClean="0"/>
              <a:t>15)</a:t>
            </a:r>
            <a:endParaRPr lang="ru-RU" sz="4800" dirty="0"/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56758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Режим работы начальной школы</a:t>
            </a:r>
            <a:br>
              <a:rPr lang="ru-RU" b="1" dirty="0"/>
            </a:br>
            <a:r>
              <a:rPr lang="ru-RU" b="1" dirty="0" smtClean="0"/>
              <a:t>1 </a:t>
            </a:r>
            <a:r>
              <a:rPr lang="ru-RU" b="1" dirty="0"/>
              <a:t>классы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902" y="2281287"/>
            <a:ext cx="11133056" cy="3738513"/>
          </a:xfrm>
        </p:spPr>
        <p:txBody>
          <a:bodyPr>
            <a:noAutofit/>
          </a:bodyPr>
          <a:lstStyle/>
          <a:p>
            <a:r>
              <a:rPr lang="ru-RU" sz="2800" dirty="0"/>
              <a:t>Длительность урока </a:t>
            </a:r>
            <a:r>
              <a:rPr lang="ru-RU" sz="2800" dirty="0" smtClean="0"/>
              <a:t>- 35 </a:t>
            </a:r>
            <a:r>
              <a:rPr lang="ru-RU" sz="2800" dirty="0"/>
              <a:t>мин. 1-е полугодие; </a:t>
            </a:r>
          </a:p>
          <a:p>
            <a:pPr marL="0" indent="0">
              <a:buNone/>
            </a:pPr>
            <a:r>
              <a:rPr lang="ru-RU" sz="2800" dirty="0" smtClean="0"/>
              <a:t>                                             40 </a:t>
            </a:r>
            <a:r>
              <a:rPr lang="ru-RU" sz="2800" dirty="0"/>
              <a:t>мин. 2-е полугодие</a:t>
            </a:r>
          </a:p>
          <a:p>
            <a:r>
              <a:rPr lang="ru-RU" sz="2800" dirty="0"/>
              <a:t>Количество уроков в день – 4 урока и один день – 5 уроков</a:t>
            </a:r>
          </a:p>
          <a:p>
            <a:r>
              <a:rPr lang="ru-RU" sz="2800" dirty="0"/>
              <a:t>Учебная неделя – 5 –дневная</a:t>
            </a:r>
          </a:p>
          <a:p>
            <a:r>
              <a:rPr lang="ru-RU" sz="2800" dirty="0"/>
              <a:t>Завтраки – бесплатно для учащихся начальной школы; обеды – за полную стоимость, кроме льготных категорий.</a:t>
            </a:r>
          </a:p>
          <a:p>
            <a:r>
              <a:rPr lang="ru-RU" sz="2800" dirty="0"/>
              <a:t>После уроков- </a:t>
            </a:r>
            <a:r>
              <a:rPr lang="ru-RU" sz="2800" dirty="0" smtClean="0"/>
              <a:t> внеурочная деятельность, группа продленного дня, кружки</a:t>
            </a:r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45364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питания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194" y="2292414"/>
            <a:ext cx="11170763" cy="4565585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ru-RU" alt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Питание</a:t>
            </a:r>
            <a:r>
              <a:rPr lang="ru-RU" alt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включающее </a:t>
            </a:r>
            <a:r>
              <a:rPr lang="ru-RU" alt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завтрак</a:t>
            </a:r>
            <a:r>
              <a:rPr lang="ru-RU" alt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школьников </a:t>
            </a:r>
            <a:r>
              <a:rPr lang="ru-RU" alt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1-4</a:t>
            </a:r>
            <a:r>
              <a:rPr lang="ru-RU" alt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классов с компенсацией за счет средств бюджета Санкт-Петербурга 100 процентов его стоимости. </a:t>
            </a:r>
          </a:p>
          <a:p>
            <a:pPr>
              <a:spcBef>
                <a:spcPct val="0"/>
              </a:spcBef>
            </a:pPr>
            <a:r>
              <a:rPr lang="ru-RU" alt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Питание, включающее </a:t>
            </a:r>
            <a:r>
              <a:rPr lang="ru-RU" alt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завтрак и обед</a:t>
            </a:r>
            <a:r>
              <a:rPr lang="ru-RU" alt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(льготное питание) для школьников </a:t>
            </a:r>
            <a:r>
              <a:rPr lang="ru-RU" alt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1-4</a:t>
            </a:r>
            <a:r>
              <a:rPr lang="ru-RU" alt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классов, являющимся гражданами Российской Федерации, имеющим место жительства или место пребывания в Санкт-Петербурге: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- проживающим в </a:t>
            </a:r>
            <a:r>
              <a:rPr lang="ru-RU" alt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малообеспеченных семьях;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- проживающим в </a:t>
            </a:r>
            <a:r>
              <a:rPr lang="ru-RU" alt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многодетных семьях;</a:t>
            </a:r>
            <a:r>
              <a:rPr lang="ru-RU" alt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- обучающимся, являющимся </a:t>
            </a:r>
            <a:r>
              <a:rPr lang="ru-RU" alt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детьми-сиротами</a:t>
            </a:r>
            <a:r>
              <a:rPr lang="ru-RU" alt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детьми, оставшимися без попечения родителей;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- являющимся </a:t>
            </a:r>
            <a:r>
              <a:rPr lang="ru-RU" alt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инвалидами;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- находящимся в трудной жизненной ситуации;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- дети, состоящие на учете в туберкулезном диспансере;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- дети с хроническими заболеваниями, перечень которых устанавливается правительством Санкт-Петербурга.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830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020802"/>
            <a:ext cx="8761413" cy="706964"/>
          </a:xfrm>
        </p:spPr>
        <p:txBody>
          <a:bodyPr/>
          <a:lstStyle/>
          <a:p>
            <a:r>
              <a:rPr lang="ru-RU" b="1" dirty="0"/>
              <a:t>Организация образовательного  процесса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517" y="2490378"/>
            <a:ext cx="8825659" cy="3416300"/>
          </a:xfrm>
        </p:spPr>
        <p:txBody>
          <a:bodyPr>
            <a:normAutofit fontScale="92500" lnSpcReduction="10000"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2400" b="1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– </a:t>
            </a:r>
            <a:r>
              <a:rPr lang="en-US" sz="2400" b="1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https://kpfu.ru/docs/F2009061155/FGOS.NOO_23_10_09_Minjust_3._1_.</a:t>
            </a:r>
            <a:r>
              <a:rPr lang="en-US" sz="2400" b="1" dirty="0" smtClean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pdf</a:t>
            </a:r>
            <a:endParaRPr lang="ru-RU" sz="2400" b="1" dirty="0" smtClean="0">
              <a:solidFill>
                <a:srgbClr val="2D2D8A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Она определяет цели, задачи, планируемые результаты, содержание,  организацию образовательного процесса. Направлена на формирование общей культуры, духовно-нравственное, гражданское, социальное, личностное и интеллектуальное развитие обучающихся.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Реализуется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образовательным учреждением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урочную и внеурочную деятельность.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0" t="32974" r="51820" b="36575"/>
          <a:stretch>
            <a:fillRect/>
          </a:stretch>
        </p:blipFill>
        <p:spPr>
          <a:xfrm>
            <a:off x="9264176" y="2264953"/>
            <a:ext cx="2287588" cy="364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17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850" y="476672"/>
            <a:ext cx="9516294" cy="836712"/>
          </a:xfrm>
        </p:spPr>
        <p:txBody>
          <a:bodyPr/>
          <a:lstStyle/>
          <a:p>
            <a:r>
              <a:rPr lang="ru-RU" dirty="0" smtClean="0"/>
              <a:t>ПРОГРАММА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0175" y="2305050"/>
            <a:ext cx="8810625" cy="422029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 «Школа </a:t>
            </a:r>
            <a:r>
              <a:rPr lang="ru-RU" dirty="0" err="1" smtClean="0"/>
              <a:t>Росcии</a:t>
            </a:r>
            <a:r>
              <a:rPr lang="ru-RU" dirty="0" smtClean="0"/>
              <a:t>» - это учебно-методический комплект для 4-летней начальной школы.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Научный руководитель комплекта - Андрей Анатольевич Плешаков, кандидат педагогических наук. 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В качестве единого целостного комплект «Школа России» работает с 2001 года.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«Школа России» — это один из самых известных и востребованных учебно-методических комплектов для обучения в начальной школе. УМК постоянно обновляется и является надёжным инструментом реализации стандарта второго поколения.</a:t>
            </a:r>
          </a:p>
        </p:txBody>
      </p:sp>
      <p:pic>
        <p:nvPicPr>
          <p:cNvPr id="5" name="Рисунок 4" descr="Attachment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056" y="600075"/>
            <a:ext cx="5868144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5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>
          <a:xfrm>
            <a:off x="746307" y="991519"/>
            <a:ext cx="9144000" cy="837282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/>
          <a:p>
            <a:pPr>
              <a:defRPr/>
            </a:pPr>
            <a:endParaRPr lang="ru-RU" sz="5500" b="1" dirty="0">
              <a:ea typeface="+mj-ea"/>
              <a:cs typeface="+mj-cs"/>
            </a:endParaRPr>
          </a:p>
          <a:p>
            <a:pPr algn="ctr">
              <a:defRPr/>
            </a:pPr>
            <a:r>
              <a:rPr lang="ru-RU" sz="11200" b="1" dirty="0">
                <a:solidFill>
                  <a:schemeClr val="bg1"/>
                </a:solidFill>
                <a:ea typeface="+mj-ea"/>
                <a:cs typeface="+mj-cs"/>
              </a:rPr>
              <a:t>Сайт учебно-методического комплекса  «Школа России»       </a:t>
            </a:r>
            <a:r>
              <a:rPr lang="en-US" sz="11200" b="1" dirty="0">
                <a:solidFill>
                  <a:schemeClr val="bg1"/>
                </a:solidFill>
                <a:ea typeface="+mj-ea"/>
                <a:cs typeface="+mj-cs"/>
              </a:rPr>
              <a:t>http://school-russia.ru/</a:t>
            </a:r>
            <a:endParaRPr lang="ru-RU" sz="11200" b="1" dirty="0">
              <a:solidFill>
                <a:schemeClr val="bg1"/>
              </a:solidFill>
              <a:ea typeface="+mj-ea"/>
              <a:cs typeface="+mj-cs"/>
            </a:endParaRPr>
          </a:p>
          <a:p>
            <a:pPr>
              <a:defRPr/>
            </a:pPr>
            <a:endParaRPr lang="ru-RU" sz="24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pic>
        <p:nvPicPr>
          <p:cNvPr id="46083" name="Picture 3" descr="C:\Documents and Settings\KNovitskaya\Desktop\s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61" y="2366128"/>
            <a:ext cx="6953240" cy="449187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Учащихся школы учебниками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обеспечивает </a:t>
            </a:r>
            <a:r>
              <a:rPr lang="ru-RU" dirty="0"/>
              <a:t>школьная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библиотека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45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431" y="3077415"/>
            <a:ext cx="10421160" cy="2677648"/>
          </a:xfrm>
        </p:spPr>
        <p:txBody>
          <a:bodyPr/>
          <a:lstStyle/>
          <a:p>
            <a:r>
              <a:rPr lang="ru-RU" altLang="ko-KR" sz="4800" b="1" dirty="0"/>
              <a:t>Об </a:t>
            </a:r>
            <a:r>
              <a:rPr lang="ru-RU" altLang="ru-RU" sz="4800" b="1" dirty="0"/>
              <a:t>организации приема в первые классы образовательных организаций Санкт-Петербурга</a:t>
            </a:r>
            <a:br>
              <a:rPr lang="ru-RU" altLang="ru-RU" sz="4800" b="1" dirty="0"/>
            </a:br>
            <a:r>
              <a:rPr lang="ru-RU" altLang="ru-RU" sz="4800" b="1" dirty="0"/>
              <a:t>в </a:t>
            </a:r>
            <a:r>
              <a:rPr lang="ru-RU" altLang="ru-RU" sz="4800" b="1" dirty="0" smtClean="0"/>
              <a:t>2023/2024 </a:t>
            </a:r>
            <a:r>
              <a:rPr lang="ru-RU" altLang="ru-RU" sz="4800" b="1" dirty="0"/>
              <a:t>учебном году</a:t>
            </a:r>
            <a:r>
              <a:rPr lang="ru-RU" altLang="ru-RU" sz="4800" dirty="0"/>
              <a:t> </a:t>
            </a:r>
            <a:r>
              <a:rPr lang="ru-RU" altLang="ko-KR" sz="4800" dirty="0"/>
              <a:t> </a:t>
            </a:r>
            <a:r>
              <a:rPr lang="ru-RU" altLang="ru-RU" dirty="0"/>
              <a:t/>
            </a:r>
            <a:br>
              <a:rPr lang="ru-RU" alt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2407" y="5597512"/>
            <a:ext cx="8825658" cy="861420"/>
          </a:xfrm>
        </p:spPr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school182.ru/roditelyam/6-pravila-priema-uchaschihsya-v-gou-srednyuyu-shkolu-182.html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057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0510" y="280672"/>
            <a:ext cx="417646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698628"/>
              </p:ext>
            </p:extLst>
          </p:nvPr>
        </p:nvGraphicFramePr>
        <p:xfrm>
          <a:off x="1923067" y="1527071"/>
          <a:ext cx="8163613" cy="521780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936036">
                  <a:extLst>
                    <a:ext uri="{9D8B030D-6E8A-4147-A177-3AD203B41FA5}"/>
                  </a:extLst>
                </a:gridCol>
                <a:gridCol w="3387153">
                  <a:extLst>
                    <a:ext uri="{9D8B030D-6E8A-4147-A177-3AD203B41FA5}"/>
                  </a:extLst>
                </a:gridCol>
                <a:gridCol w="1840424">
                  <a:extLst>
                    <a:ext uri="{9D8B030D-6E8A-4147-A177-3AD203B41FA5}"/>
                  </a:extLst>
                </a:gridCol>
              </a:tblGrid>
              <a:tr h="5886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Предметные области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Учебные предметы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часов в неделю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extLst>
                  <a:ext uri="{0D108BD9-81ED-4DB2-BD59-A6C34878D82A}"/>
                </a:extLst>
              </a:tr>
              <a:tr h="227497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Филология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Русский язык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extLst>
                  <a:ext uri="{0D108BD9-81ED-4DB2-BD59-A6C34878D82A}"/>
                </a:extLst>
              </a:tr>
              <a:tr h="2274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Литературное чтение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extLst>
                  <a:ext uri="{0D108BD9-81ED-4DB2-BD59-A6C34878D82A}"/>
                </a:extLst>
              </a:tr>
              <a:tr h="2274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Иностранный язык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extLst>
                  <a:ext uri="{0D108BD9-81ED-4DB2-BD59-A6C34878D82A}"/>
                </a:extLst>
              </a:tr>
              <a:tr h="4044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Математика </a:t>
                      </a:r>
                      <a:b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 информатика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Математика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extLst>
                  <a:ext uri="{0D108BD9-81ED-4DB2-BD59-A6C34878D82A}"/>
                </a:extLst>
              </a:tr>
              <a:tr h="606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Обществознание </a:t>
                      </a:r>
                      <a:b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 естествознание (Окружающий мир)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Окружающий мир (Человек, природа, общество)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extLst>
                  <a:ext uri="{0D108BD9-81ED-4DB2-BD59-A6C34878D82A}"/>
                </a:extLst>
              </a:tr>
              <a:tr h="227497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Искусство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Музыка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extLst>
                  <a:ext uri="{0D108BD9-81ED-4DB2-BD59-A6C34878D82A}"/>
                </a:extLst>
              </a:tr>
              <a:tr h="392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Изобразительное искусство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extLst>
                  <a:ext uri="{0D108BD9-81ED-4DB2-BD59-A6C34878D82A}"/>
                </a:extLst>
              </a:tr>
              <a:tr h="2274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Технология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Технология (Труд)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extLst>
                  <a:ext uri="{0D108BD9-81ED-4DB2-BD59-A6C34878D82A}"/>
                </a:extLst>
              </a:tr>
              <a:tr h="2274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Физическая культура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Физическая культура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extLst>
                  <a:ext uri="{0D108BD9-81ED-4DB2-BD59-A6C34878D82A}"/>
                </a:extLst>
              </a:tr>
              <a:tr h="2274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Итого: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extLst>
                  <a:ext uri="{0D108BD9-81ED-4DB2-BD59-A6C34878D82A}"/>
                </a:extLst>
              </a:tr>
              <a:tr h="454994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Предельно допустимая аудиторная учебная нагрузка при 5-дневной учебной неделе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extLst>
                  <a:ext uri="{0D108BD9-81ED-4DB2-BD59-A6C34878D82A}"/>
                </a:extLst>
              </a:tr>
              <a:tr h="454994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Внеурочная деятельность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5-10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87" marR="60387" marT="0" marB="0" anchor="ctr" horzOverflow="overflow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603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Программы внеурочной деятельности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895559" y="1381125"/>
            <a:ext cx="4944016" cy="4953000"/>
          </a:xfrm>
        </p:spPr>
        <p:txBody>
          <a:bodyPr>
            <a:normAutofit lnSpcReduction="10000"/>
          </a:bodyPr>
          <a:lstStyle/>
          <a:p>
            <a:r>
              <a:rPr lang="ru-RU" sz="4000" b="1" dirty="0" smtClean="0"/>
              <a:t>9 ПРОГРАММ: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/>
              <a:t>7-я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/>
              <a:t>Ритмы танца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/>
              <a:t>Секреты русской речи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/>
              <a:t>Риторика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/>
              <a:t>Краеведение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/>
              <a:t>ШАХМАТЫ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/>
              <a:t>Мой проект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/>
              <a:t>Финансовая грамотность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/>
              <a:t>Функциональная грамотность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/>
              <a:t>Разговор о важном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35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864915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ОТДЕЛЕНИЕ ДОПОЛНИТЕЛЬНОГО ОБРАЗОВАНИЯ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31129" y="2085975"/>
            <a:ext cx="10294096" cy="37147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Хоровая </a:t>
            </a:r>
            <a:r>
              <a:rPr lang="ru-RU" sz="2800" dirty="0" smtClean="0"/>
              <a:t>студия; </a:t>
            </a:r>
            <a:r>
              <a:rPr lang="ru-RU" sz="2800" dirty="0"/>
              <a:t>	</a:t>
            </a:r>
            <a:r>
              <a:rPr lang="ru-RU" sz="2800" dirty="0" smtClean="0"/>
              <a:t>Изостудия </a:t>
            </a:r>
            <a:r>
              <a:rPr lang="ru-RU" sz="2800" dirty="0"/>
              <a:t>«Калейдоскоп», «Юный художник</a:t>
            </a:r>
            <a:r>
              <a:rPr lang="ru-RU" sz="2800" dirty="0" smtClean="0"/>
              <a:t>»;</a:t>
            </a:r>
            <a:r>
              <a:rPr lang="ru-RU" sz="2800" dirty="0"/>
              <a:t>	</a:t>
            </a:r>
            <a:r>
              <a:rPr lang="ru-RU" sz="2800" dirty="0" smtClean="0"/>
              <a:t>«Театральная студия»; 	Театральная </a:t>
            </a:r>
            <a:r>
              <a:rPr lang="ru-RU" sz="2800" dirty="0"/>
              <a:t>студия бумажного костюма «Магия бумаги</a:t>
            </a:r>
            <a:r>
              <a:rPr lang="ru-RU" sz="2800" dirty="0" smtClean="0"/>
              <a:t>»;</a:t>
            </a:r>
            <a:r>
              <a:rPr lang="ru-RU" sz="2800" dirty="0"/>
              <a:t>	</a:t>
            </a:r>
            <a:r>
              <a:rPr lang="ru-RU" sz="2800" dirty="0" smtClean="0"/>
              <a:t>  «</a:t>
            </a:r>
            <a:r>
              <a:rPr lang="ru-RU" sz="2800" dirty="0"/>
              <a:t>Рукодельница</a:t>
            </a:r>
            <a:r>
              <a:rPr lang="ru-RU" sz="2800" dirty="0" smtClean="0"/>
              <a:t>»; Фольклорный </a:t>
            </a:r>
            <a:r>
              <a:rPr lang="ru-RU" sz="2800" dirty="0"/>
              <a:t>театр «Истоки»	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«</a:t>
            </a:r>
            <a:r>
              <a:rPr lang="ru-RU" sz="2800" dirty="0"/>
              <a:t>Модный стиль</a:t>
            </a:r>
            <a:r>
              <a:rPr lang="ru-RU" sz="2800" dirty="0" smtClean="0"/>
              <a:t>»;</a:t>
            </a:r>
            <a:r>
              <a:rPr lang="ru-RU" sz="2800" dirty="0"/>
              <a:t>	</a:t>
            </a:r>
            <a:r>
              <a:rPr lang="ru-RU" sz="2800" dirty="0" smtClean="0"/>
              <a:t> «</a:t>
            </a:r>
            <a:r>
              <a:rPr lang="ru-RU" sz="2800" dirty="0"/>
              <a:t>Костюмы из нетрадиционных материалов</a:t>
            </a:r>
            <a:r>
              <a:rPr lang="ru-RU" sz="2800" dirty="0" smtClean="0"/>
              <a:t>»;</a:t>
            </a:r>
            <a:r>
              <a:rPr lang="ru-RU" sz="2800" dirty="0"/>
              <a:t>	</a:t>
            </a:r>
            <a:r>
              <a:rPr lang="ru-RU" sz="2800" dirty="0" smtClean="0"/>
              <a:t> «</a:t>
            </a:r>
            <a:r>
              <a:rPr lang="ru-RU" sz="2800" dirty="0"/>
              <a:t>Точка зрения» (журналистика</a:t>
            </a:r>
            <a:r>
              <a:rPr lang="ru-RU" sz="2800" dirty="0" smtClean="0"/>
              <a:t>);  «</a:t>
            </a:r>
            <a:r>
              <a:rPr lang="ru-RU" sz="2800" dirty="0"/>
              <a:t>Наследники славы</a:t>
            </a:r>
            <a:r>
              <a:rPr lang="ru-RU" sz="2800" dirty="0" smtClean="0"/>
              <a:t>»;</a:t>
            </a:r>
            <a:r>
              <a:rPr lang="ru-RU" sz="2800" dirty="0"/>
              <a:t>	</a:t>
            </a:r>
            <a:r>
              <a:rPr lang="ru-RU" sz="2800" dirty="0" smtClean="0"/>
              <a:t>«</a:t>
            </a:r>
            <a:r>
              <a:rPr lang="ru-RU" sz="2800" dirty="0"/>
              <a:t>Объектив</a:t>
            </a:r>
            <a:r>
              <a:rPr lang="ru-RU" sz="2800" dirty="0" smtClean="0"/>
              <a:t>»;</a:t>
            </a:r>
            <a:r>
              <a:rPr lang="ru-RU" sz="2800" dirty="0"/>
              <a:t>	</a:t>
            </a:r>
            <a:r>
              <a:rPr lang="ru-RU" sz="2800" dirty="0" smtClean="0"/>
              <a:t> </a:t>
            </a:r>
          </a:p>
          <a:p>
            <a:pPr marL="0" indent="0">
              <a:buNone/>
            </a:pPr>
            <a:r>
              <a:rPr lang="ru-RU" sz="2800" dirty="0" smtClean="0"/>
              <a:t>«</a:t>
            </a:r>
            <a:r>
              <a:rPr lang="ru-RU" sz="2800" dirty="0"/>
              <a:t>Современные танцы</a:t>
            </a:r>
            <a:r>
              <a:rPr lang="ru-RU" sz="2800" dirty="0" smtClean="0"/>
              <a:t>»; «</a:t>
            </a:r>
            <a:r>
              <a:rPr lang="ru-RU" sz="2800" dirty="0"/>
              <a:t>Росчерком по паркету</a:t>
            </a:r>
            <a:r>
              <a:rPr lang="ru-RU" sz="2800" dirty="0" smtClean="0"/>
              <a:t>»;</a:t>
            </a:r>
            <a:r>
              <a:rPr lang="ru-RU" sz="2800" dirty="0"/>
              <a:t>	</a:t>
            </a:r>
            <a:r>
              <a:rPr lang="ru-RU" sz="2800" dirty="0" smtClean="0"/>
              <a:t> «</a:t>
            </a:r>
            <a:r>
              <a:rPr lang="ru-RU" sz="2800" dirty="0"/>
              <a:t>Основы мини-футбола</a:t>
            </a:r>
            <a:r>
              <a:rPr lang="ru-RU" sz="2800" dirty="0" smtClean="0"/>
              <a:t>»;</a:t>
            </a:r>
            <a:r>
              <a:rPr lang="ru-RU" sz="2800" dirty="0"/>
              <a:t>	</a:t>
            </a:r>
            <a:r>
              <a:rPr lang="ru-RU" sz="2800" dirty="0" smtClean="0"/>
              <a:t>«</a:t>
            </a:r>
            <a:r>
              <a:rPr lang="ru-RU" sz="2800" dirty="0"/>
              <a:t>Мини-футбол</a:t>
            </a:r>
            <a:r>
              <a:rPr lang="ru-RU" sz="2800" dirty="0" smtClean="0"/>
              <a:t>»;</a:t>
            </a:r>
            <a:r>
              <a:rPr lang="ru-RU" sz="2800" dirty="0"/>
              <a:t>	</a:t>
            </a:r>
            <a:r>
              <a:rPr lang="ru-RU" sz="2800" dirty="0" smtClean="0"/>
              <a:t> «</a:t>
            </a:r>
            <a:r>
              <a:rPr lang="ru-RU" sz="2800" dirty="0"/>
              <a:t>Теннис</a:t>
            </a:r>
            <a:r>
              <a:rPr lang="ru-RU" sz="2800" dirty="0" smtClean="0"/>
              <a:t>»;</a:t>
            </a:r>
            <a:r>
              <a:rPr lang="ru-RU" sz="2800" dirty="0"/>
              <a:t>	</a:t>
            </a:r>
            <a:r>
              <a:rPr lang="ru-RU" sz="2800" dirty="0" smtClean="0"/>
              <a:t> «</a:t>
            </a:r>
            <a:r>
              <a:rPr lang="ru-RU" sz="2800" dirty="0"/>
              <a:t>Каратэ»</a:t>
            </a:r>
          </a:p>
        </p:txBody>
      </p:sp>
    </p:spTree>
    <p:extLst>
      <p:ext uri="{BB962C8B-B14F-4D97-AF65-F5344CB8AC3E}">
        <p14:creationId xmlns:p14="http://schemas.microsoft.com/office/powerpoint/2010/main" val="301438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ПРОДЛЕННОГО ДНЯ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5576" y="1906119"/>
            <a:ext cx="5524500" cy="228382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12.25 – 18.25 – ГРУППЫ ПО КЛАССАМ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082292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9662" y="841673"/>
            <a:ext cx="8153400" cy="869950"/>
          </a:xfrm>
        </p:spPr>
        <p:txBody>
          <a:bodyPr/>
          <a:lstStyle/>
          <a:p>
            <a:r>
              <a:rPr lang="ru-RU" b="1" dirty="0" smtClean="0"/>
              <a:t>ДОПОЛНИТЕЛЬНЫЕ УСЛУГИ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/>
              <a:t>«ЗНАЙКА»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   </a:t>
            </a:r>
            <a:r>
              <a:rPr lang="ru-RU" dirty="0" smtClean="0"/>
              <a:t>Развитие логического мышления, математических способностей; развитие речи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208712" y="2891631"/>
            <a:ext cx="5154613" cy="57626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3200" dirty="0"/>
              <a:t>«АНГЛИЙСКИЙ ЯЗЫК ДЛЯ НАЧИНАЮЩИХ»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6456362" y="3028950"/>
            <a:ext cx="4825159" cy="11049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Формирование представлений о языке; развитие речевых навыков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15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к школе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9532096" cy="3644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«Скоро в школу</a:t>
            </a:r>
            <a:r>
              <a:rPr lang="ru-RU" sz="2400" b="1" dirty="0" smtClean="0"/>
              <a:t>»</a:t>
            </a:r>
          </a:p>
          <a:p>
            <a:pPr marL="0" indent="0">
              <a:buNone/>
            </a:pPr>
            <a:r>
              <a:rPr lang="ru-RU" sz="2400" dirty="0" smtClean="0"/>
              <a:t>Программа </a:t>
            </a:r>
            <a:r>
              <a:rPr lang="ru-RU" sz="2400" dirty="0"/>
              <a:t>занятий включает в себя развитие речи, введение в математику, знакомство с окружающим миром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/>
              <a:t>Занятия начинаются с </a:t>
            </a:r>
            <a:r>
              <a:rPr lang="ru-RU" sz="2400" dirty="0" smtClean="0"/>
              <a:t>1 </a:t>
            </a:r>
            <a:r>
              <a:rPr lang="ru-RU" sz="2400" dirty="0"/>
              <a:t>октября. </a:t>
            </a:r>
          </a:p>
          <a:p>
            <a:r>
              <a:rPr lang="ru-RU" sz="2400" dirty="0"/>
              <a:t>Время проведения занятий: вторник с </a:t>
            </a:r>
            <a:r>
              <a:rPr lang="ru-RU" sz="2400" dirty="0" smtClean="0"/>
              <a:t>16.20 </a:t>
            </a:r>
            <a:r>
              <a:rPr lang="ru-RU" sz="2400" dirty="0"/>
              <a:t>до 18.20.</a:t>
            </a:r>
          </a:p>
          <a:p>
            <a:r>
              <a:rPr lang="ru-RU" sz="2400" dirty="0"/>
              <a:t>Стоимость – </a:t>
            </a:r>
            <a:r>
              <a:rPr lang="ru-RU" sz="2400" dirty="0" smtClean="0"/>
              <a:t>2500 </a:t>
            </a:r>
            <a:r>
              <a:rPr lang="ru-RU" sz="2400" dirty="0"/>
              <a:t>рублей в месяц (12 занятий).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9137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5915000" cy="1143000"/>
          </a:xfrm>
        </p:spPr>
        <p:txBody>
          <a:bodyPr/>
          <a:lstStyle/>
          <a:p>
            <a:r>
              <a:rPr lang="ru-RU" b="1" dirty="0" smtClean="0"/>
              <a:t>ШКОЛЬНАЯ ФОРМА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38200" y="2352675"/>
            <a:ext cx="6131024" cy="4158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4.1. Школа вправе устанавливать следующие виды одежды обучающихся: </a:t>
            </a:r>
          </a:p>
          <a:p>
            <a:pPr>
              <a:buNone/>
            </a:pPr>
            <a:r>
              <a:rPr lang="ru-RU" dirty="0" smtClean="0"/>
              <a:t>1) повседневная одежда; </a:t>
            </a:r>
          </a:p>
          <a:p>
            <a:pPr>
              <a:buNone/>
            </a:pPr>
            <a:r>
              <a:rPr lang="ru-RU" dirty="0" smtClean="0"/>
              <a:t>2) парадная одежда; </a:t>
            </a:r>
          </a:p>
          <a:p>
            <a:pPr>
              <a:buNone/>
            </a:pPr>
            <a:r>
              <a:rPr lang="ru-RU" dirty="0" smtClean="0"/>
              <a:t>3) спортивная одежда</a:t>
            </a:r>
          </a:p>
          <a:p>
            <a:pPr>
              <a:buNone/>
            </a:pPr>
            <a:r>
              <a:rPr lang="ru-RU" dirty="0" smtClean="0"/>
              <a:t> 4.3. Цвет школьной формы - темно-синий.</a:t>
            </a:r>
          </a:p>
          <a:p>
            <a:pPr>
              <a:buNone/>
            </a:pPr>
            <a:r>
              <a:rPr lang="ru-RU" dirty="0" smtClean="0"/>
              <a:t> 4.4. Фасоны школьной формы: для девочек начальной школы школьная форма может состоять из пиджака и юбочки или сарафана; для мальчиков начальной, основной и старшей школы форма состоит из пиджака, жилета и брюк классического кроя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Рисунок 8" descr="DSC00525-AC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2366" y="3356992"/>
            <a:ext cx="2385634" cy="3501008"/>
          </a:xfrm>
          <a:prstGeom prst="rect">
            <a:avLst/>
          </a:prstGeom>
        </p:spPr>
      </p:pic>
      <p:pic>
        <p:nvPicPr>
          <p:cNvPr id="10" name="Рисунок 9" descr="DSC00446-AC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56240" y="0"/>
            <a:ext cx="241175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5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876" y="1531229"/>
            <a:ext cx="11199043" cy="706964"/>
          </a:xfrm>
        </p:spPr>
        <p:txBody>
          <a:bodyPr/>
          <a:lstStyle/>
          <a:p>
            <a:r>
              <a:rPr lang="ru-RU" b="1" dirty="0" smtClean="0"/>
              <a:t>Учителя 1-х классов</a:t>
            </a:r>
            <a:br>
              <a:rPr lang="ru-RU" b="1" dirty="0" smtClean="0"/>
            </a:br>
            <a:r>
              <a:rPr lang="en-US" sz="1800" b="1" dirty="0">
                <a:hlinkClick r:id="rId3"/>
              </a:rPr>
              <a:t>https://</a:t>
            </a:r>
            <a:r>
              <a:rPr lang="en-US" sz="1800" b="1" dirty="0" smtClean="0">
                <a:hlinkClick r:id="rId3"/>
              </a:rPr>
              <a:t>sites.google.com/site/sajtmoucitelejnacalnojskoly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87473" y="5906370"/>
            <a:ext cx="3417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Первая квалификационная категория</a:t>
            </a:r>
          </a:p>
          <a:p>
            <a:r>
              <a:rPr lang="ru-RU" dirty="0" smtClean="0"/>
              <a:t>1б - класс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69" y="2290826"/>
            <a:ext cx="2442377" cy="244237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679" y="2290827"/>
            <a:ext cx="2442377" cy="24423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409" y="2321184"/>
            <a:ext cx="2461916" cy="24619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9669" y="5962249"/>
            <a:ext cx="3431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Высшая квалификационная категория</a:t>
            </a:r>
          </a:p>
          <a:p>
            <a:r>
              <a:rPr lang="ru-RU" dirty="0" smtClean="0"/>
              <a:t>1а - класс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353272" y="5915219"/>
            <a:ext cx="3505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Первая квалификационная категория</a:t>
            </a:r>
          </a:p>
          <a:p>
            <a:r>
              <a:rPr lang="ru-RU" dirty="0" smtClean="0"/>
              <a:t>1в - класс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/>
          <a:srcRect l="19035" t="27600" r="18860" b="32222"/>
          <a:stretch/>
        </p:blipFill>
        <p:spPr>
          <a:xfrm>
            <a:off x="396158" y="1884711"/>
            <a:ext cx="11214818" cy="40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3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 школе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54954" y="1617305"/>
            <a:ext cx="8196434" cy="67702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3"/>
              </a:rPr>
              <a:t>http://school182.ru/docs/2014/07032014-eks-school.pdf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515" y="2294333"/>
            <a:ext cx="6087358" cy="456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2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3555" y="413808"/>
            <a:ext cx="8825658" cy="2677648"/>
          </a:xfrm>
        </p:spPr>
        <p:txBody>
          <a:bodyPr/>
          <a:lstStyle/>
          <a:p>
            <a:r>
              <a:rPr lang="ru-RU" b="1" dirty="0" smtClean="0"/>
              <a:t>Спасибо за внимание!!!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8305" y="3348630"/>
            <a:ext cx="8825658" cy="86142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/>
              <a:t>Добро пожаловать в нашу школу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21565" y="4892512"/>
            <a:ext cx="69496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http://school182.ru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pPr algn="ctr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vk.com/club_school_182</a:t>
            </a:r>
            <a:endParaRPr lang="ru-RU" dirty="0" smtClean="0"/>
          </a:p>
          <a:p>
            <a:pPr algn="ctr"/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sites.google.com/site/sajtmoucitelejnacalnojskoly</a:t>
            </a:r>
            <a:endParaRPr lang="ru-RU" dirty="0" smtClean="0"/>
          </a:p>
          <a:p>
            <a:pPr algn="ctr"/>
            <a:r>
              <a:rPr lang="en-US" dirty="0" smtClean="0">
                <a:hlinkClick r:id="rId6"/>
              </a:rPr>
              <a:t>gou182@mail.ru</a:t>
            </a:r>
            <a:endParaRPr lang="ru-RU" dirty="0" smtClean="0"/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 (812) 417-24-74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16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Три процедуры приема в 1 класс: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spcBef>
                <a:spcPts val="0"/>
              </a:spcBef>
              <a:defRPr/>
            </a:pPr>
            <a:r>
              <a:rPr lang="ru-RU" altLang="ru-RU" sz="2800" dirty="0"/>
              <a:t>Подача заявлений в первые классы;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ru-RU" altLang="ru-RU" sz="2800" b="1" dirty="0"/>
          </a:p>
          <a:p>
            <a:pPr marL="609600" indent="-609600">
              <a:lnSpc>
                <a:spcPct val="90000"/>
              </a:lnSpc>
              <a:defRPr/>
            </a:pPr>
            <a:r>
              <a:rPr lang="ru-RU" altLang="ru-RU" sz="2800" dirty="0"/>
              <a:t>Предоставление документов в ОУ;</a:t>
            </a:r>
          </a:p>
          <a:p>
            <a:pPr marL="609600" indent="-609600">
              <a:lnSpc>
                <a:spcPct val="90000"/>
              </a:lnSpc>
              <a:defRPr/>
            </a:pPr>
            <a:endParaRPr lang="ru-RU" altLang="ru-RU" sz="2800" dirty="0"/>
          </a:p>
          <a:p>
            <a:pPr marL="609600" indent="-609600">
              <a:lnSpc>
                <a:spcPct val="90000"/>
              </a:lnSpc>
              <a:defRPr/>
            </a:pPr>
            <a:r>
              <a:rPr lang="ru-RU" altLang="ru-RU" sz="2800" dirty="0"/>
              <a:t>Принятие ОУ решения о зачислении ребенка в 1 класс.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73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39" y="1171630"/>
            <a:ext cx="8761413" cy="706964"/>
          </a:xfrm>
        </p:spPr>
        <p:txBody>
          <a:bodyPr/>
          <a:lstStyle/>
          <a:p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Подать заявление на прием в 1 класс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alt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01.04.2023г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можно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047" y="2603500"/>
            <a:ext cx="11585543" cy="38632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ru-RU" sz="24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электронном виде</a:t>
            </a:r>
            <a:r>
              <a:rPr lang="ru-RU" alt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alt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МФЦ, через </a:t>
            </a:r>
            <a:r>
              <a:rPr lang="ru-RU" alt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портал «Государственные и муниципальные услуги (функции) в </a:t>
            </a:r>
            <a:r>
              <a:rPr lang="ru-RU" alt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Санкт-Петербурге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через </a:t>
            </a:r>
            <a:r>
              <a:rPr lang="ru-RU" altLang="ru-RU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операторов почтовой связи (Почта России)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(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195298  Санкт-Петербург,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адрес: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пр.Наставников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д.11.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к.2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alt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лично </a:t>
            </a:r>
            <a:r>
              <a:rPr lang="ru-RU" altLang="ru-RU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в школу в приемный день: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вторник   с 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16.00 до 18.00, </a:t>
            </a:r>
            <a:r>
              <a:rPr lang="ru-RU" alt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каб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217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(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телефон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(812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 417-24-74)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ru-RU" alt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40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067936"/>
            <a:ext cx="8761413" cy="706964"/>
          </a:xfrm>
        </p:spPr>
        <p:txBody>
          <a:bodyPr/>
          <a:lstStyle/>
          <a:p>
            <a:r>
              <a:rPr lang="ru-RU" sz="2400" b="1" dirty="0"/>
              <a:t>Прием электронных заявлений и последующее предоставление документов в образовательную организацию осуществляется в два этапа: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2830" y="2103879"/>
            <a:ext cx="10330737" cy="4381761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sz="2900" b="1" dirty="0"/>
              <a:t>1 этап (</a:t>
            </a:r>
            <a:r>
              <a:rPr lang="ru-RU" sz="2900" b="1" dirty="0" smtClean="0"/>
              <a:t>01.04.2023-30.06.2023г.) </a:t>
            </a:r>
            <a:endParaRPr lang="ru-RU" sz="2900" b="1" dirty="0"/>
          </a:p>
          <a:p>
            <a:r>
              <a:rPr lang="ru-RU" sz="2900" dirty="0"/>
              <a:t>   – подача заявлений гражданами, чьи дети имеют преимущественное право при приеме в образовательную организацию.</a:t>
            </a:r>
          </a:p>
          <a:p>
            <a:r>
              <a:rPr lang="ru-RU" sz="2900" dirty="0"/>
              <a:t>   - подача заявлений гражданами, чьи дети проживают на закрепленной территории.</a:t>
            </a:r>
          </a:p>
          <a:p>
            <a:r>
              <a:rPr lang="ru-RU" sz="2900" dirty="0"/>
              <a:t>    Рассылка приглашений на подачу документов в ОУ – </a:t>
            </a:r>
            <a:r>
              <a:rPr lang="ru-RU" sz="2900" b="1" dirty="0"/>
              <a:t>с </a:t>
            </a:r>
            <a:r>
              <a:rPr lang="ru-RU" sz="2900" b="1" dirty="0" smtClean="0"/>
              <a:t>19.05.2023г</a:t>
            </a:r>
            <a:r>
              <a:rPr lang="ru-RU" sz="2900" b="1" dirty="0"/>
              <a:t>.</a:t>
            </a:r>
          </a:p>
          <a:p>
            <a:endParaRPr lang="ru-RU" sz="2900" dirty="0"/>
          </a:p>
          <a:p>
            <a:pPr marL="0" indent="0">
              <a:buNone/>
            </a:pPr>
            <a:r>
              <a:rPr lang="ru-RU" sz="2900" b="1" dirty="0"/>
              <a:t>2 этап (</a:t>
            </a:r>
            <a:r>
              <a:rPr lang="ru-RU" sz="2900" b="1" dirty="0" smtClean="0"/>
              <a:t>06.07.2023-05.09.2023г.)</a:t>
            </a:r>
            <a:endParaRPr lang="ru-RU" sz="2900" b="1" dirty="0"/>
          </a:p>
          <a:p>
            <a:r>
              <a:rPr lang="ru-RU" sz="2900" dirty="0"/>
              <a:t> – подача заявлений гражданами, чьи дети не проживают на закрепленной территории. </a:t>
            </a:r>
          </a:p>
          <a:p>
            <a:pPr marL="0" indent="0">
              <a:buNone/>
            </a:pPr>
            <a:r>
              <a:rPr lang="ru-RU" sz="2900" dirty="0" smtClean="0"/>
              <a:t>(</a:t>
            </a:r>
            <a:r>
              <a:rPr lang="ru-RU" sz="2900" dirty="0"/>
              <a:t>Наличие свободных мест.)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1817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209338"/>
            <a:ext cx="8761413" cy="706964"/>
          </a:xfrm>
        </p:spPr>
        <p:txBody>
          <a:bodyPr/>
          <a:lstStyle/>
          <a:p>
            <a:r>
              <a:rPr lang="ru-RU" b="1" dirty="0"/>
              <a:t>Преимущественное  право при приеме в 1 класс: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188720"/>
            <a:ext cx="9704724" cy="4230934"/>
          </a:xfrm>
        </p:spPr>
        <p:txBody>
          <a:bodyPr>
            <a:normAutofit fontScale="925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sz="2200" b="1" dirty="0"/>
              <a:t>Региональные льготники:</a:t>
            </a:r>
          </a:p>
          <a:p>
            <a:r>
              <a:rPr lang="ru-RU" sz="2200" dirty="0"/>
              <a:t> - обучение в данной ОО старших братьев или сестер;</a:t>
            </a:r>
          </a:p>
          <a:p>
            <a:r>
              <a:rPr lang="ru-RU" sz="2200" dirty="0"/>
              <a:t> - штатная должность родителя (законного представителя) в данной </a:t>
            </a:r>
            <a:r>
              <a:rPr lang="ru-RU" sz="2200" dirty="0" smtClean="0"/>
              <a:t>ОО;</a:t>
            </a:r>
          </a:p>
          <a:p>
            <a:pPr marL="0" indent="0">
              <a:buNone/>
            </a:pPr>
            <a:r>
              <a:rPr lang="ru-RU" sz="2200" b="1" dirty="0" smtClean="0"/>
              <a:t>Федеральные  </a:t>
            </a:r>
            <a:r>
              <a:rPr lang="ru-RU" sz="2200" b="1" dirty="0"/>
              <a:t>льготники:</a:t>
            </a:r>
            <a:r>
              <a:rPr lang="ru-RU" sz="2200" dirty="0"/>
              <a:t> </a:t>
            </a:r>
          </a:p>
          <a:p>
            <a:r>
              <a:rPr lang="ru-RU" sz="2200" dirty="0"/>
              <a:t>дети военнослужащих</a:t>
            </a:r>
          </a:p>
          <a:p>
            <a:r>
              <a:rPr lang="ru-RU" sz="2200" dirty="0"/>
              <a:t>дети сотрудника полиции</a:t>
            </a:r>
          </a:p>
          <a:p>
            <a:r>
              <a:rPr lang="ru-RU" sz="2200" dirty="0"/>
              <a:t>(место жительства семьи в микрорайоне, закрепленном администрациями районов для проведения первичного учета детей)</a:t>
            </a:r>
          </a:p>
        </p:txBody>
      </p:sp>
    </p:spTree>
    <p:extLst>
      <p:ext uri="{BB962C8B-B14F-4D97-AF65-F5344CB8AC3E}">
        <p14:creationId xmlns:p14="http://schemas.microsoft.com/office/powerpoint/2010/main" val="3863681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/>
              <a:t>Закрепленная территория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4800" dirty="0"/>
              <a:t>п</a:t>
            </a:r>
            <a:r>
              <a:rPr lang="ru-RU" sz="4800" dirty="0" smtClean="0"/>
              <a:t>р. Наставников 11,13,15,17,19</a:t>
            </a:r>
          </a:p>
          <a:p>
            <a:r>
              <a:rPr lang="ru-RU" sz="4800" dirty="0" smtClean="0"/>
              <a:t>ул. Ленская 10, 13, 14, 15, 16, 20</a:t>
            </a:r>
          </a:p>
          <a:p>
            <a:r>
              <a:rPr lang="ru-RU" sz="4800" dirty="0" smtClean="0"/>
              <a:t>ул. Белорусская 14/22, 16</a:t>
            </a:r>
          </a:p>
          <a:p>
            <a:r>
              <a:rPr lang="ru-RU" sz="4800" dirty="0" smtClean="0"/>
              <a:t>пр. Косыгина 27 к.3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983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Подача заявления о приеме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ru-RU" sz="2800" dirty="0"/>
              <a:t>Родитель (законный представитель) ребенка имеет возможность </a:t>
            </a:r>
            <a:r>
              <a:rPr lang="ru-RU" sz="2800" b="1" dirty="0"/>
              <a:t>одновременно подать электронное заявление</a:t>
            </a:r>
            <a:r>
              <a:rPr lang="ru-RU" sz="2800" dirty="0"/>
              <a:t> </a:t>
            </a:r>
            <a:r>
              <a:rPr lang="ru-RU" sz="2800" b="1" dirty="0"/>
              <a:t>в </a:t>
            </a:r>
            <a:r>
              <a:rPr lang="ru-RU" sz="2800" b="1" dirty="0" smtClean="0"/>
              <a:t>одну образовательную организацию </a:t>
            </a:r>
          </a:p>
          <a:p>
            <a:pPr marL="0" lvl="0" indent="0" algn="just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(ОДНО ЗАЯВЛЕНИЕ = ОДНА ШКОЛА)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расположенных </a:t>
            </a:r>
            <a:r>
              <a:rPr lang="ru-RU" sz="2800" dirty="0"/>
              <a:t>на закрепленной территории</a:t>
            </a:r>
            <a:r>
              <a:rPr lang="ru-RU" sz="2800" dirty="0" smtClean="0"/>
              <a:t>.</a:t>
            </a:r>
          </a:p>
          <a:p>
            <a:pPr marL="0" lvl="0" indent="0" algn="just">
              <a:buNone/>
            </a:pPr>
            <a:r>
              <a:rPr lang="ru-RU" sz="2800" dirty="0" smtClean="0"/>
              <a:t>Количество заявлений неограниченно.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823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Подача заявления о приеме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5" y="2362200"/>
            <a:ext cx="10427446" cy="3962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/>
              <a:t>Обращаем внимание</a:t>
            </a:r>
            <a:r>
              <a:rPr lang="ru-RU" sz="2800" dirty="0"/>
              <a:t>, что при подаче электронного заявления в несколько школ и получении приглашений из нескольких образовательных организаций родителю (законному представителю) </a:t>
            </a:r>
            <a:r>
              <a:rPr lang="ru-RU" sz="2800" b="1" dirty="0"/>
              <a:t>необходимо определиться с выбором образовательной организации</a:t>
            </a:r>
            <a:r>
              <a:rPr lang="ru-RU" sz="2800" dirty="0"/>
              <a:t> до установленной приглашением даты предоставления документов в образовательную организацию. Таким образом, </a:t>
            </a:r>
            <a:r>
              <a:rPr lang="ru-RU" sz="2800" b="1" dirty="0"/>
              <a:t>документы</a:t>
            </a:r>
            <a:r>
              <a:rPr lang="ru-RU" sz="2800" dirty="0"/>
              <a:t> </a:t>
            </a:r>
            <a:r>
              <a:rPr lang="ru-RU" sz="2800" b="1" dirty="0"/>
              <a:t>предоставляются в одну образовательную организацию</a:t>
            </a:r>
            <a:r>
              <a:rPr lang="ru-RU" sz="28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09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</TotalTime>
  <Words>1198</Words>
  <Application>Microsoft Office PowerPoint</Application>
  <PresentationFormat>Широкоэкранный</PresentationFormat>
  <Paragraphs>211</Paragraphs>
  <Slides>29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맑은 고딕</vt:lpstr>
      <vt:lpstr>Arial</vt:lpstr>
      <vt:lpstr>Calibri</vt:lpstr>
      <vt:lpstr>Century Gothic</vt:lpstr>
      <vt:lpstr>Times New Roman</vt:lpstr>
      <vt:lpstr>Wingdings 3</vt:lpstr>
      <vt:lpstr>Ион (конференц-зал)</vt:lpstr>
      <vt:lpstr>ГБОУ СОШ №182  «День открытых дверей»</vt:lpstr>
      <vt:lpstr>Об организации приема в первые классы образовательных организаций Санкт-Петербурга в 2023/2024 учебном году   </vt:lpstr>
      <vt:lpstr>Три процедуры приема в 1 класс: </vt:lpstr>
      <vt:lpstr>Подать заявление на прием в 1 класс  (с 01.04.2023г.) можно: </vt:lpstr>
      <vt:lpstr>Прием электронных заявлений и последующее предоставление документов в образовательную организацию осуществляется в два этапа: </vt:lpstr>
      <vt:lpstr>Преимущественное  право при приеме в 1 класс: </vt:lpstr>
      <vt:lpstr>Закрепленная территория</vt:lpstr>
      <vt:lpstr>Подача заявления о приеме</vt:lpstr>
      <vt:lpstr>Подача заявления о приеме</vt:lpstr>
      <vt:lpstr>Подача заявления о приеме</vt:lpstr>
      <vt:lpstr>Необходимые документы</vt:lpstr>
      <vt:lpstr>Документы, подтверждающие проживание ребенка на закрепленной территории</vt:lpstr>
      <vt:lpstr>Подача заявления о приеме</vt:lpstr>
      <vt:lpstr>Прием в 1-е классы</vt:lpstr>
      <vt:lpstr>Режим работы начальной школы 1 классы </vt:lpstr>
      <vt:lpstr>Организация питания </vt:lpstr>
      <vt:lpstr>Организация образовательного  процесса </vt:lpstr>
      <vt:lpstr>ПРОГРАММА</vt:lpstr>
      <vt:lpstr>Презентация PowerPoint</vt:lpstr>
      <vt:lpstr>Презентация PowerPoint</vt:lpstr>
      <vt:lpstr>Программы внеурочной деятельности</vt:lpstr>
      <vt:lpstr>ОТДЕЛЕНИЕ ДОПОЛНИТЕЛЬНОГО ОБРАЗОВАНИЯ</vt:lpstr>
      <vt:lpstr>ГРУППА ПРОДЛЕННОГО ДНЯ</vt:lpstr>
      <vt:lpstr>ДОПОЛНИТЕЛЬНЫЕ УСЛУГИ</vt:lpstr>
      <vt:lpstr>Подготовка к школе</vt:lpstr>
      <vt:lpstr>ШКОЛЬНАЯ ФОРМА</vt:lpstr>
      <vt:lpstr>Учителя 1-х классов https://sites.google.com/site/sajtmoucitelejnacalnojskoly  </vt:lpstr>
      <vt:lpstr>О школе</vt:lpstr>
      <vt:lpstr>Спасибо за внимание!!!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Любовь Дмитриевна</cp:lastModifiedBy>
  <cp:revision>48</cp:revision>
  <cp:lastPrinted>2015-10-17T06:27:19Z</cp:lastPrinted>
  <dcterms:created xsi:type="dcterms:W3CDTF">2015-10-16T05:37:33Z</dcterms:created>
  <dcterms:modified xsi:type="dcterms:W3CDTF">2023-02-10T11:03:39Z</dcterms:modified>
</cp:coreProperties>
</file>